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7" r:id="rId2"/>
    <p:sldId id="256" r:id="rId3"/>
    <p:sldId id="259" r:id="rId4"/>
    <p:sldId id="261" r:id="rId5"/>
    <p:sldId id="262" r:id="rId6"/>
    <p:sldId id="258" r:id="rId7"/>
    <p:sldId id="263"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7"/>
    <p:restoredTop sz="94662"/>
  </p:normalViewPr>
  <p:slideViewPr>
    <p:cSldViewPr snapToGrid="0" snapToObjects="1">
      <p:cViewPr>
        <p:scale>
          <a:sx n="234" d="100"/>
          <a:sy n="234" d="100"/>
        </p:scale>
        <p:origin x="1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45C05-B3B8-A143-917D-A66DA44B1F0D}" type="datetimeFigureOut">
              <a:rPr lang="pl-PL" smtClean="0"/>
              <a:t>29.04.2020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99B63-840B-364A-BB81-19195EA3B657}" type="slidenum">
              <a:rPr lang="pl-PL" smtClean="0"/>
              <a:t>‹#›</a:t>
            </a:fld>
            <a:endParaRPr lang="pl-PL"/>
          </a:p>
        </p:txBody>
      </p:sp>
    </p:spTree>
    <p:extLst>
      <p:ext uri="{BB962C8B-B14F-4D97-AF65-F5344CB8AC3E}">
        <p14:creationId xmlns:p14="http://schemas.microsoft.com/office/powerpoint/2010/main" val="311272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3699B63-840B-364A-BB81-19195EA3B657}" type="slidenum">
              <a:rPr lang="pl-PL" smtClean="0"/>
              <a:t>6</a:t>
            </a:fld>
            <a:endParaRPr lang="pl-PL"/>
          </a:p>
        </p:txBody>
      </p:sp>
    </p:spTree>
    <p:extLst>
      <p:ext uri="{BB962C8B-B14F-4D97-AF65-F5344CB8AC3E}">
        <p14:creationId xmlns:p14="http://schemas.microsoft.com/office/powerpoint/2010/main" val="311598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3699B63-840B-364A-BB81-19195EA3B657}" type="slidenum">
              <a:rPr lang="pl-PL" smtClean="0"/>
              <a:t>7</a:t>
            </a:fld>
            <a:endParaRPr lang="pl-PL"/>
          </a:p>
        </p:txBody>
      </p:sp>
    </p:spTree>
    <p:extLst>
      <p:ext uri="{BB962C8B-B14F-4D97-AF65-F5344CB8AC3E}">
        <p14:creationId xmlns:p14="http://schemas.microsoft.com/office/powerpoint/2010/main" val="156834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C3AD99-FDF5-CF4A-9DB3-1318919A8AB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048B2F7D-E58A-1646-A30A-2E2CF016D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E385197-73A2-814D-955C-07AB85A1F298}"/>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5" name="Symbol zastępczy stopki 4">
            <a:extLst>
              <a:ext uri="{FF2B5EF4-FFF2-40B4-BE49-F238E27FC236}">
                <a16:creationId xmlns:a16="http://schemas.microsoft.com/office/drawing/2014/main" id="{098DCDA2-1017-9944-8561-DD8D2898FC0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47DC59B-CDD9-594B-83B0-AEFF07CA664A}"/>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390598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18361A-861D-4F4F-80FC-FF0E19A55A4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95827252-92C7-6E45-952A-F7D757C3AD6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1915472-21B2-5C4D-99A8-2C29D1CFA67C}"/>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5" name="Symbol zastępczy stopki 4">
            <a:extLst>
              <a:ext uri="{FF2B5EF4-FFF2-40B4-BE49-F238E27FC236}">
                <a16:creationId xmlns:a16="http://schemas.microsoft.com/office/drawing/2014/main" id="{1699E4B0-05A7-224E-80EF-32E0E0F976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10E20E6-F586-6040-A911-1E8369C3DC90}"/>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294539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8578C4E-5413-5248-ADA2-8F2D6273CF4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C79DC8C7-A2C9-E944-BD68-9F3CF65349B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E7315E2-B1D5-2746-855A-090E486B0361}"/>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5" name="Symbol zastępczy stopki 4">
            <a:extLst>
              <a:ext uri="{FF2B5EF4-FFF2-40B4-BE49-F238E27FC236}">
                <a16:creationId xmlns:a16="http://schemas.microsoft.com/office/drawing/2014/main" id="{48BED905-9B2E-FC49-9C04-A005B9C8BE5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257F57F-5199-3344-BF29-650837A364DB}"/>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8052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4BF7FB-2655-A945-8A3B-AD1FC2F2F82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7B361DA-5179-484C-833B-8E506291843F}"/>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9AFDB5D-A7D7-384E-8A4C-0F19C8724480}"/>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5" name="Symbol zastępczy stopki 4">
            <a:extLst>
              <a:ext uri="{FF2B5EF4-FFF2-40B4-BE49-F238E27FC236}">
                <a16:creationId xmlns:a16="http://schemas.microsoft.com/office/drawing/2014/main" id="{D9A40125-7D98-314D-84AC-00E4828B91A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9DAA80D-94B2-B942-A2AB-C4221FD33E68}"/>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237588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168F9A-7A63-6F4C-80E5-4EE514021B2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81F9AC6-39C2-D941-9F0A-A18F09084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6D8E770-0064-2F4F-86E2-732066DCE646}"/>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5" name="Symbol zastępczy stopki 4">
            <a:extLst>
              <a:ext uri="{FF2B5EF4-FFF2-40B4-BE49-F238E27FC236}">
                <a16:creationId xmlns:a16="http://schemas.microsoft.com/office/drawing/2014/main" id="{D1EAACB4-0905-9447-AD54-52BFD6E4435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0704514-F991-CB47-99F5-61660196A3FF}"/>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42435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C6A829-B300-FE41-869A-BAB59C70E66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E873E07-05E5-5E4A-8B8E-E855F4DDF9C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E7FC172-A8CD-E245-9F67-4703E2601F1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4FF8DA9C-4A3A-F347-8908-6546E35AF31C}"/>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6" name="Symbol zastępczy stopki 5">
            <a:extLst>
              <a:ext uri="{FF2B5EF4-FFF2-40B4-BE49-F238E27FC236}">
                <a16:creationId xmlns:a16="http://schemas.microsoft.com/office/drawing/2014/main" id="{64791230-E43B-B046-AA5D-9D96067FA5A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A4E8C4B-A9AF-CF4C-97B0-DE7A68072963}"/>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190297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131440-D234-3348-BFC2-E4D70387F419}"/>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EBF22C4-15EE-154C-80B5-63574829E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63D843E2-0545-844B-A154-93544278447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D9ECA40-E2FB-3E4F-946B-495B8182B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8ADDADE-2FF1-AF49-AD50-DF5378CBB4B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ACFFC64-5DB6-984C-8540-29C5EBE721C9}"/>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8" name="Symbol zastępczy stopki 7">
            <a:extLst>
              <a:ext uri="{FF2B5EF4-FFF2-40B4-BE49-F238E27FC236}">
                <a16:creationId xmlns:a16="http://schemas.microsoft.com/office/drawing/2014/main" id="{505083BE-1759-6C4D-A355-2BE2AF45BF6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B05FBDD-01E3-314D-9822-34A638ABA584}"/>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94950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161B23-058D-924E-B730-0D750275FAEC}"/>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6FB5A3F-AD86-B049-B3E4-DBFE597EEC1F}"/>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4" name="Symbol zastępczy stopki 3">
            <a:extLst>
              <a:ext uri="{FF2B5EF4-FFF2-40B4-BE49-F238E27FC236}">
                <a16:creationId xmlns:a16="http://schemas.microsoft.com/office/drawing/2014/main" id="{9F8EE42B-70F0-6443-BD19-32D93B58143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0A76412-F101-994D-BCCB-6BC95EAC6389}"/>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159610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1FC21B0-0E55-F447-8016-332947373257}"/>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3" name="Symbol zastępczy stopki 2">
            <a:extLst>
              <a:ext uri="{FF2B5EF4-FFF2-40B4-BE49-F238E27FC236}">
                <a16:creationId xmlns:a16="http://schemas.microsoft.com/office/drawing/2014/main" id="{802D6D92-0E08-2747-9590-12B802A1B51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9CC4C2C-BFE8-5F45-8F99-A2BC5DB98219}"/>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219658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9C3DD1-15B5-BF47-88AE-315AD90EC6F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31EC439-094C-224B-B7DB-9440BC795F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934A5EC-E5F0-144B-89B3-560C7015E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6029A6A-5B45-CC49-9943-2668F4ACB9AC}"/>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6" name="Symbol zastępczy stopki 5">
            <a:extLst>
              <a:ext uri="{FF2B5EF4-FFF2-40B4-BE49-F238E27FC236}">
                <a16:creationId xmlns:a16="http://schemas.microsoft.com/office/drawing/2014/main" id="{322D903B-4025-5F48-8277-8B76E71339A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0C0AABA-C03D-174E-9A3F-3769AED1E0AD}"/>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66859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0C9C2E-70BB-754A-A76F-020D165508B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46F59E2-E47E-6E44-ABA4-968AA20E6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0380CD8-FCB4-1541-8DFB-8897F4CEC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5180397-7215-544A-914B-054CC3E4ACE9}"/>
              </a:ext>
            </a:extLst>
          </p:cNvPr>
          <p:cNvSpPr>
            <a:spLocks noGrp="1"/>
          </p:cNvSpPr>
          <p:nvPr>
            <p:ph type="dt" sz="half" idx="10"/>
          </p:nvPr>
        </p:nvSpPr>
        <p:spPr/>
        <p:txBody>
          <a:bodyPr/>
          <a:lstStyle/>
          <a:p>
            <a:fld id="{10A7F95D-DCBA-9B44-A430-25253B548F3A}" type="datetimeFigureOut">
              <a:rPr lang="pl-PL" smtClean="0"/>
              <a:t>29.04.2020</a:t>
            </a:fld>
            <a:endParaRPr lang="pl-PL"/>
          </a:p>
        </p:txBody>
      </p:sp>
      <p:sp>
        <p:nvSpPr>
          <p:cNvPr id="6" name="Symbol zastępczy stopki 5">
            <a:extLst>
              <a:ext uri="{FF2B5EF4-FFF2-40B4-BE49-F238E27FC236}">
                <a16:creationId xmlns:a16="http://schemas.microsoft.com/office/drawing/2014/main" id="{54AF2F00-3ADD-E94C-8748-91A94BAB457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E34F1BB-0296-3C47-B11C-3C31F0358560}"/>
              </a:ext>
            </a:extLst>
          </p:cNvPr>
          <p:cNvSpPr>
            <a:spLocks noGrp="1"/>
          </p:cNvSpPr>
          <p:nvPr>
            <p:ph type="sldNum" sz="quarter" idx="12"/>
          </p:nvPr>
        </p:nvSpPr>
        <p:spPr/>
        <p:txBody>
          <a:bodyPr/>
          <a:lstStyle/>
          <a:p>
            <a:fld id="{CCCD2BE6-BE57-3544-9065-A719DD2BC75B}" type="slidenum">
              <a:rPr lang="pl-PL" smtClean="0"/>
              <a:t>‹#›</a:t>
            </a:fld>
            <a:endParaRPr lang="pl-PL"/>
          </a:p>
        </p:txBody>
      </p:sp>
    </p:spTree>
    <p:extLst>
      <p:ext uri="{BB962C8B-B14F-4D97-AF65-F5344CB8AC3E}">
        <p14:creationId xmlns:p14="http://schemas.microsoft.com/office/powerpoint/2010/main" val="144993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A8E1FF9-6E4F-2D4B-86ED-9E2503428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E596B66-F2D9-C240-A33A-D8C8C51A57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1F44B99-949E-3740-83BF-5787560C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7F95D-DCBA-9B44-A430-25253B548F3A}" type="datetimeFigureOut">
              <a:rPr lang="pl-PL" smtClean="0"/>
              <a:t>29.04.2020</a:t>
            </a:fld>
            <a:endParaRPr lang="pl-PL"/>
          </a:p>
        </p:txBody>
      </p:sp>
      <p:sp>
        <p:nvSpPr>
          <p:cNvPr id="5" name="Symbol zastępczy stopki 4">
            <a:extLst>
              <a:ext uri="{FF2B5EF4-FFF2-40B4-BE49-F238E27FC236}">
                <a16:creationId xmlns:a16="http://schemas.microsoft.com/office/drawing/2014/main" id="{BE907327-1082-F74F-93C6-BBD0C7C45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A3EAF79-09C0-324A-937F-0488EFF1A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D2BE6-BE57-3544-9065-A719DD2BC75B}" type="slidenum">
              <a:rPr lang="pl-PL" smtClean="0"/>
              <a:t>‹#›</a:t>
            </a:fld>
            <a:endParaRPr lang="pl-PL"/>
          </a:p>
        </p:txBody>
      </p:sp>
    </p:spTree>
    <p:extLst>
      <p:ext uri="{BB962C8B-B14F-4D97-AF65-F5344CB8AC3E}">
        <p14:creationId xmlns:p14="http://schemas.microsoft.com/office/powerpoint/2010/main" val="238567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DC844F-BE2A-6F43-9D90-E65F33F6840F}"/>
              </a:ext>
            </a:extLst>
          </p:cNvPr>
          <p:cNvSpPr>
            <a:spLocks noGrp="1"/>
          </p:cNvSpPr>
          <p:nvPr>
            <p:ph type="ctrTitle"/>
          </p:nvPr>
        </p:nvSpPr>
        <p:spPr>
          <a:xfrm>
            <a:off x="1524000" y="1122362"/>
            <a:ext cx="9144000" cy="4526083"/>
          </a:xfrm>
        </p:spPr>
        <p:txBody>
          <a:bodyPr>
            <a:noAutofit/>
          </a:bodyPr>
          <a:lstStyle/>
          <a:p>
            <a:br>
              <a:rPr lang="pl-PL" sz="2000" b="1" dirty="0"/>
            </a:br>
            <a:br>
              <a:rPr lang="pl-PL" sz="2000" b="1" dirty="0"/>
            </a:br>
            <a:br>
              <a:rPr lang="pl-PL" sz="2000" b="1" dirty="0"/>
            </a:br>
            <a:br>
              <a:rPr lang="pl-PL" sz="2000" b="1" dirty="0"/>
            </a:br>
            <a:br>
              <a:rPr lang="pl-PL" sz="2000" b="1" dirty="0"/>
            </a:br>
            <a:br>
              <a:rPr lang="pl-PL" sz="2000" b="1" dirty="0"/>
            </a:br>
            <a:br>
              <a:rPr lang="pl-PL" sz="2000" b="1" dirty="0"/>
            </a:br>
            <a:br>
              <a:rPr lang="pl-PL" sz="2000" b="1" dirty="0"/>
            </a:br>
            <a:br>
              <a:rPr lang="pl-PL" sz="1600" dirty="0"/>
            </a:br>
            <a:br>
              <a:rPr lang="pl-PL" sz="1600" dirty="0"/>
            </a:br>
            <a:r>
              <a:rPr lang="pl-PL" sz="2000" b="1" dirty="0"/>
              <a:t>Webinarium: Zasady realizacji </a:t>
            </a:r>
            <a:r>
              <a:rPr lang="pl-PL" sz="2000" b="1" dirty="0" err="1"/>
              <a:t>miniprojektów</a:t>
            </a:r>
            <a:r>
              <a:rPr lang="pl-PL" sz="2000" b="1" dirty="0"/>
              <a:t> </a:t>
            </a: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br>
              <a:rPr lang="pl-PL" sz="1600" dirty="0"/>
            </a:br>
            <a:endParaRPr lang="pl-PL" sz="1600" dirty="0"/>
          </a:p>
        </p:txBody>
      </p:sp>
      <p:sp>
        <p:nvSpPr>
          <p:cNvPr id="3" name="Podtytuł 2">
            <a:extLst>
              <a:ext uri="{FF2B5EF4-FFF2-40B4-BE49-F238E27FC236}">
                <a16:creationId xmlns:a16="http://schemas.microsoft.com/office/drawing/2014/main" id="{6A73CFC3-DBCD-7F44-B200-333D2EC6CC42}"/>
              </a:ext>
            </a:extLst>
          </p:cNvPr>
          <p:cNvSpPr>
            <a:spLocks noGrp="1"/>
          </p:cNvSpPr>
          <p:nvPr>
            <p:ph type="subTitle" idx="1"/>
          </p:nvPr>
        </p:nvSpPr>
        <p:spPr/>
        <p:txBody>
          <a:bodyPr/>
          <a:lstStyle/>
          <a:p>
            <a:r>
              <a:rPr lang="pl-PL" dirty="0"/>
              <a:t> </a:t>
            </a:r>
          </a:p>
        </p:txBody>
      </p:sp>
      <p:pic>
        <p:nvPicPr>
          <p:cNvPr id="4" name="Obraz 3" descr="FE_POWER_poziom_pl-1_rgb">
            <a:extLst>
              <a:ext uri="{FF2B5EF4-FFF2-40B4-BE49-F238E27FC236}">
                <a16:creationId xmlns:a16="http://schemas.microsoft.com/office/drawing/2014/main" id="{F0ECC25C-3DBB-9A46-9AF8-1399603D6E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19840" y="-731"/>
            <a:ext cx="5753735" cy="741680"/>
          </a:xfrm>
          <a:prstGeom prst="rect">
            <a:avLst/>
          </a:prstGeom>
          <a:noFill/>
          <a:ln>
            <a:noFill/>
          </a:ln>
        </p:spPr>
      </p:pic>
      <p:pic>
        <p:nvPicPr>
          <p:cNvPr id="6" name="Obraz 5">
            <a:extLst>
              <a:ext uri="{FF2B5EF4-FFF2-40B4-BE49-F238E27FC236}">
                <a16:creationId xmlns:a16="http://schemas.microsoft.com/office/drawing/2014/main" id="{793B9E04-80F5-5D4E-842D-EB553092CC2A}"/>
              </a:ext>
            </a:extLst>
          </p:cNvPr>
          <p:cNvPicPr>
            <a:picLocks noChangeAspect="1"/>
          </p:cNvPicPr>
          <p:nvPr/>
        </p:nvPicPr>
        <p:blipFill>
          <a:blip r:embed="rId3"/>
          <a:stretch>
            <a:fillRect/>
          </a:stretch>
        </p:blipFill>
        <p:spPr>
          <a:xfrm>
            <a:off x="0" y="2156571"/>
            <a:ext cx="12192000" cy="4701429"/>
          </a:xfrm>
          <a:prstGeom prst="rect">
            <a:avLst/>
          </a:prstGeom>
        </p:spPr>
      </p:pic>
    </p:spTree>
    <p:extLst>
      <p:ext uri="{BB962C8B-B14F-4D97-AF65-F5344CB8AC3E}">
        <p14:creationId xmlns:p14="http://schemas.microsoft.com/office/powerpoint/2010/main" val="140022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DC844F-BE2A-6F43-9D90-E65F33F6840F}"/>
              </a:ext>
            </a:extLst>
          </p:cNvPr>
          <p:cNvSpPr>
            <a:spLocks noGrp="1"/>
          </p:cNvSpPr>
          <p:nvPr>
            <p:ph type="ctrTitle"/>
          </p:nvPr>
        </p:nvSpPr>
        <p:spPr>
          <a:xfrm>
            <a:off x="1524000" y="1122362"/>
            <a:ext cx="9144000" cy="4526083"/>
          </a:xfrm>
        </p:spPr>
        <p:txBody>
          <a:bodyPr anchor="t">
            <a:noAutofit/>
          </a:bodyPr>
          <a:lstStyle/>
          <a:p>
            <a:pPr algn="l">
              <a:lnSpc>
                <a:spcPct val="150000"/>
              </a:lnSpc>
            </a:pPr>
            <a:r>
              <a:rPr lang="pl-PL" sz="1800" b="1" dirty="0" err="1"/>
              <a:t>Miniprojekty</a:t>
            </a:r>
            <a:r>
              <a:rPr lang="pl-PL" sz="1800" b="1" dirty="0"/>
              <a:t> w inicjatywie Warsztat lidera</a:t>
            </a:r>
            <a:br>
              <a:rPr lang="pl-PL" sz="1800" b="1" dirty="0"/>
            </a:br>
            <a:br>
              <a:rPr lang="pl-PL" sz="1800" dirty="0"/>
            </a:br>
            <a:r>
              <a:rPr lang="pl-PL" sz="1800" dirty="0"/>
              <a:t>Po zrealizowaniu szkoleń, 5 bloków szkoleniowych (100h szkoleń), </a:t>
            </a:r>
            <a:r>
              <a:rPr lang="pl-PL" sz="1800" dirty="0" err="1"/>
              <a:t>każdy</a:t>
            </a:r>
            <a:r>
              <a:rPr lang="pl-PL" sz="1800" dirty="0"/>
              <a:t> z uczestników wraz z grupą </a:t>
            </a:r>
            <a:r>
              <a:rPr lang="pl-PL" sz="1800" dirty="0" err="1"/>
              <a:t>licząca</a:t>
            </a:r>
            <a:r>
              <a:rPr lang="pl-PL" sz="1800" dirty="0"/>
              <a:t> 6os.będzie miał za zadanie </a:t>
            </a:r>
            <a:r>
              <a:rPr lang="pl-PL" sz="1800" dirty="0" err="1"/>
              <a:t>zrealizowac</a:t>
            </a:r>
            <a:r>
              <a:rPr lang="pl-PL" sz="1800" dirty="0"/>
              <a:t>́ </a:t>
            </a:r>
            <a:r>
              <a:rPr lang="pl-PL" sz="1800" dirty="0" err="1"/>
              <a:t>tzw.miniprojekt</a:t>
            </a:r>
            <a:r>
              <a:rPr lang="pl-PL" sz="1800" dirty="0"/>
              <a:t>. Grupy </a:t>
            </a:r>
            <a:r>
              <a:rPr lang="pl-PL" sz="1800" dirty="0" err="1"/>
              <a:t>zostana</a:t>
            </a:r>
            <a:r>
              <a:rPr lang="pl-PL" sz="1800" dirty="0"/>
              <a:t>̨ zaproszone do </a:t>
            </a:r>
            <a:r>
              <a:rPr lang="pl-PL" sz="1800" dirty="0" err="1"/>
              <a:t>współpracy</a:t>
            </a:r>
            <a:r>
              <a:rPr lang="pl-PL" sz="1800" dirty="0"/>
              <a:t> z </a:t>
            </a:r>
            <a:r>
              <a:rPr lang="pl-PL" sz="1800" dirty="0" err="1"/>
              <a:t>np.NGO</a:t>
            </a:r>
            <a:r>
              <a:rPr lang="pl-PL" sz="1800" dirty="0"/>
              <a:t>, gdzie ich zadaniem </a:t>
            </a:r>
            <a:r>
              <a:rPr lang="pl-PL" sz="1800" dirty="0" err="1"/>
              <a:t>będzie</a:t>
            </a:r>
            <a:r>
              <a:rPr lang="pl-PL" sz="1800" dirty="0"/>
              <a:t> zaplanowanie, zorganizowanie i koordynowanie inicjatywy społecznej o charakterze lokalnym </a:t>
            </a:r>
            <a:r>
              <a:rPr lang="pl-PL" sz="1800" dirty="0" err="1"/>
              <a:t>m.in.z</a:t>
            </a:r>
            <a:r>
              <a:rPr lang="pl-PL" sz="1800" dirty="0"/>
              <a:t> </a:t>
            </a:r>
            <a:r>
              <a:rPr lang="pl-PL" sz="1800" dirty="0" err="1"/>
              <a:t>solidarnościa</a:t>
            </a:r>
            <a:r>
              <a:rPr lang="pl-PL" sz="1800" dirty="0"/>
              <a:t>̨ </a:t>
            </a:r>
            <a:r>
              <a:rPr lang="pl-PL" sz="1800" dirty="0" err="1"/>
              <a:t>międzypokoleniowa</a:t>
            </a:r>
            <a:r>
              <a:rPr lang="pl-PL" sz="1800" dirty="0"/>
              <a:t>̨, </a:t>
            </a:r>
            <a:r>
              <a:rPr lang="pl-PL" sz="1800" dirty="0" err="1"/>
              <a:t>pomoca</a:t>
            </a:r>
            <a:r>
              <a:rPr lang="pl-PL" sz="1800" dirty="0"/>
              <a:t>̨ </a:t>
            </a:r>
            <a:r>
              <a:rPr lang="pl-PL" sz="1800" dirty="0" err="1"/>
              <a:t>potrzebującym</a:t>
            </a:r>
            <a:r>
              <a:rPr lang="pl-PL" sz="1800" dirty="0"/>
              <a:t> członkom </a:t>
            </a:r>
            <a:r>
              <a:rPr lang="pl-PL" sz="1800" dirty="0" err="1"/>
              <a:t>wspólnoty</a:t>
            </a:r>
            <a:r>
              <a:rPr lang="pl-PL" sz="1800" dirty="0"/>
              <a:t> lokalnej. Tematy </a:t>
            </a:r>
            <a:r>
              <a:rPr lang="pl-PL" sz="1800" dirty="0" err="1"/>
              <a:t>wybiora</a:t>
            </a:r>
            <a:r>
              <a:rPr lang="pl-PL" sz="1800" dirty="0"/>
              <a:t>̨ BO pod </a:t>
            </a:r>
            <a:r>
              <a:rPr lang="pl-PL" sz="1800" dirty="0" err="1"/>
              <a:t>kątem</a:t>
            </a:r>
            <a:r>
              <a:rPr lang="pl-PL" sz="1800" dirty="0"/>
              <a:t> swoich </a:t>
            </a:r>
            <a:r>
              <a:rPr lang="pl-PL" sz="1800" dirty="0" err="1"/>
              <a:t>możliwości</a:t>
            </a:r>
            <a:r>
              <a:rPr lang="pl-PL" sz="1800" dirty="0"/>
              <a:t> i </a:t>
            </a:r>
            <a:r>
              <a:rPr lang="pl-PL" sz="1800" dirty="0" err="1"/>
              <a:t>zainteresowan</a:t>
            </a:r>
            <a:r>
              <a:rPr lang="pl-PL" sz="1800" dirty="0"/>
              <a:t>́. Dla </a:t>
            </a:r>
            <a:r>
              <a:rPr lang="pl-PL" sz="1800" dirty="0" err="1"/>
              <a:t>każdej</a:t>
            </a:r>
            <a:r>
              <a:rPr lang="pl-PL" sz="1800" dirty="0"/>
              <a:t> z podgrup zostały zaplanowane koszty na realizację </a:t>
            </a:r>
            <a:r>
              <a:rPr lang="pl-PL" sz="1800" dirty="0" err="1"/>
              <a:t>miniprojektów-niezbędne</a:t>
            </a:r>
            <a:r>
              <a:rPr lang="pl-PL" sz="1800" dirty="0"/>
              <a:t> materiały, </a:t>
            </a:r>
            <a:r>
              <a:rPr lang="pl-PL" sz="1800" dirty="0" err="1"/>
              <a:t>sprzęty</a:t>
            </a:r>
            <a:r>
              <a:rPr lang="pl-PL" sz="1800" dirty="0"/>
              <a:t> i usługi.</a:t>
            </a:r>
            <a:br>
              <a:rPr lang="pl-PL" sz="1800" dirty="0"/>
            </a:br>
            <a:r>
              <a:rPr lang="pl-PL" sz="1800" dirty="0"/>
              <a:t>Sesje </a:t>
            </a:r>
            <a:r>
              <a:rPr lang="pl-PL" sz="1800" dirty="0" err="1"/>
              <a:t>podsumowujące</a:t>
            </a:r>
            <a:r>
              <a:rPr lang="pl-PL" sz="1800" dirty="0"/>
              <a:t> </a:t>
            </a:r>
            <a:r>
              <a:rPr lang="pl-PL" sz="1800" dirty="0" err="1"/>
              <a:t>miniprojekty</a:t>
            </a:r>
            <a:r>
              <a:rPr lang="pl-PL" sz="1800" dirty="0"/>
              <a:t> </a:t>
            </a:r>
            <a:r>
              <a:rPr lang="pl-PL" sz="1800" dirty="0" err="1"/>
              <a:t>pozwola</a:t>
            </a:r>
            <a:r>
              <a:rPr lang="pl-PL" sz="1800" dirty="0"/>
              <a:t>̨ na refleksję i </a:t>
            </a:r>
            <a:r>
              <a:rPr lang="pl-PL" sz="1800" dirty="0" err="1"/>
              <a:t>analize</a:t>
            </a:r>
            <a:r>
              <a:rPr lang="pl-PL" sz="1800" dirty="0"/>
              <a:t>̨ </a:t>
            </a:r>
            <a:r>
              <a:rPr lang="pl-PL" sz="1800" dirty="0" err="1"/>
              <a:t>działan</a:t>
            </a:r>
            <a:r>
              <a:rPr lang="pl-PL" sz="1800" dirty="0"/>
              <a:t>́. </a:t>
            </a:r>
            <a:br>
              <a:rPr lang="pl-PL" sz="800" dirty="0"/>
            </a:br>
            <a:br>
              <a:rPr lang="pl-PL" sz="800" dirty="0"/>
            </a:br>
            <a:endParaRPr lang="pl-PL" sz="1400" dirty="0">
              <a:latin typeface="+mn-lt"/>
            </a:endParaRPr>
          </a:p>
        </p:txBody>
      </p:sp>
      <p:pic>
        <p:nvPicPr>
          <p:cNvPr id="10" name="Obraz 9" descr="FE_POWER_poziom_pl-1_rgb">
            <a:extLst>
              <a:ext uri="{FF2B5EF4-FFF2-40B4-BE49-F238E27FC236}">
                <a16:creationId xmlns:a16="http://schemas.microsoft.com/office/drawing/2014/main" id="{96771466-8984-6347-9E08-F92CADEB88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19840" y="-731"/>
            <a:ext cx="5753735" cy="741680"/>
          </a:xfrm>
          <a:prstGeom prst="rect">
            <a:avLst/>
          </a:prstGeom>
          <a:noFill/>
          <a:ln>
            <a:noFill/>
          </a:ln>
        </p:spPr>
      </p:pic>
    </p:spTree>
    <p:extLst>
      <p:ext uri="{BB962C8B-B14F-4D97-AF65-F5344CB8AC3E}">
        <p14:creationId xmlns:p14="http://schemas.microsoft.com/office/powerpoint/2010/main" val="129943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DC844F-BE2A-6F43-9D90-E65F33F6840F}"/>
              </a:ext>
            </a:extLst>
          </p:cNvPr>
          <p:cNvSpPr>
            <a:spLocks noGrp="1"/>
          </p:cNvSpPr>
          <p:nvPr>
            <p:ph type="ctrTitle"/>
          </p:nvPr>
        </p:nvSpPr>
        <p:spPr>
          <a:xfrm>
            <a:off x="1524000" y="1122362"/>
            <a:ext cx="9144000" cy="4526083"/>
          </a:xfrm>
        </p:spPr>
        <p:txBody>
          <a:bodyPr anchor="t">
            <a:noAutofit/>
          </a:bodyPr>
          <a:lstStyle/>
          <a:p>
            <a:pPr algn="l">
              <a:lnSpc>
                <a:spcPct val="150000"/>
              </a:lnSpc>
            </a:pPr>
            <a:br>
              <a:rPr lang="pl-PL" sz="1800" dirty="0"/>
            </a:br>
            <a:r>
              <a:rPr lang="pl-PL" sz="1800" dirty="0"/>
              <a:t>Realizacja </a:t>
            </a:r>
            <a:r>
              <a:rPr lang="pl-PL" sz="1800" dirty="0" err="1"/>
              <a:t>miniprojektów</a:t>
            </a:r>
            <a:r>
              <a:rPr lang="pl-PL" sz="1800" dirty="0"/>
              <a:t> składa się z 8 kroków jego realizacji:</a:t>
            </a:r>
            <a:br>
              <a:rPr lang="pl-PL" sz="1800" dirty="0"/>
            </a:br>
            <a:r>
              <a:rPr lang="pl-PL" sz="1800" dirty="0"/>
              <a:t>KROK 1 Pomysł na projekt</a:t>
            </a:r>
            <a:br>
              <a:rPr lang="pl-PL" sz="1800" dirty="0"/>
            </a:br>
            <a:r>
              <a:rPr lang="pl-PL" sz="1800" dirty="0"/>
              <a:t>KROK 2 Sformułowanie tematu </a:t>
            </a:r>
            <a:br>
              <a:rPr lang="pl-PL" sz="1800" dirty="0"/>
            </a:br>
            <a:r>
              <a:rPr lang="pl-PL" sz="1800" dirty="0"/>
              <a:t>KROK 3 Konsultacje z </a:t>
            </a:r>
            <a:r>
              <a:rPr lang="pl-PL" sz="1800" dirty="0" err="1"/>
              <a:t>coachem</a:t>
            </a:r>
            <a:r>
              <a:rPr lang="pl-PL" sz="1800" dirty="0"/>
              <a:t>/opiekunem celu pracy, omówienie form i harmonogramu działań KROK 4 Przydzielenie </a:t>
            </a:r>
            <a:r>
              <a:rPr lang="pl-PL" sz="1800" dirty="0" err="1"/>
              <a:t>zadan</a:t>
            </a:r>
            <a:r>
              <a:rPr lang="pl-PL" sz="1800" dirty="0"/>
              <a:t>́</a:t>
            </a:r>
            <a:br>
              <a:rPr lang="pl-PL" sz="1800" dirty="0"/>
            </a:br>
            <a:r>
              <a:rPr lang="pl-PL" sz="1800" dirty="0"/>
              <a:t>KROK 5 Realizacja projektu</a:t>
            </a:r>
            <a:br>
              <a:rPr lang="pl-PL" sz="1800" dirty="0"/>
            </a:br>
            <a:r>
              <a:rPr lang="pl-PL" sz="1800" dirty="0"/>
              <a:t>KROK 6 Prezentacja </a:t>
            </a:r>
            <a:r>
              <a:rPr lang="pl-PL" sz="1800" dirty="0" err="1"/>
              <a:t>efektów</a:t>
            </a:r>
            <a:r>
              <a:rPr lang="pl-PL" sz="1800" dirty="0"/>
              <a:t> </a:t>
            </a:r>
            <a:br>
              <a:rPr lang="pl-PL" sz="1800" dirty="0"/>
            </a:br>
            <a:r>
              <a:rPr lang="pl-PL" sz="1800" dirty="0"/>
              <a:t>KROK 7 Ocena </a:t>
            </a:r>
            <a:br>
              <a:rPr lang="pl-PL" sz="1800" dirty="0"/>
            </a:br>
            <a:r>
              <a:rPr lang="pl-PL" sz="1800" dirty="0"/>
              <a:t>KROK 8 Ewaluacja </a:t>
            </a:r>
            <a:br>
              <a:rPr lang="pl-PL" sz="1800" dirty="0"/>
            </a:br>
            <a:endParaRPr lang="pl-PL" sz="1800" dirty="0">
              <a:latin typeface="+mn-lt"/>
            </a:endParaRPr>
          </a:p>
        </p:txBody>
      </p:sp>
      <p:pic>
        <p:nvPicPr>
          <p:cNvPr id="10" name="Obraz 9" descr="FE_POWER_poziom_pl-1_rgb">
            <a:extLst>
              <a:ext uri="{FF2B5EF4-FFF2-40B4-BE49-F238E27FC236}">
                <a16:creationId xmlns:a16="http://schemas.microsoft.com/office/drawing/2014/main" id="{96771466-8984-6347-9E08-F92CADEB88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19840" y="-731"/>
            <a:ext cx="5753735" cy="741680"/>
          </a:xfrm>
          <a:prstGeom prst="rect">
            <a:avLst/>
          </a:prstGeom>
          <a:noFill/>
          <a:ln>
            <a:noFill/>
          </a:ln>
        </p:spPr>
      </p:pic>
    </p:spTree>
    <p:extLst>
      <p:ext uri="{BB962C8B-B14F-4D97-AF65-F5344CB8AC3E}">
        <p14:creationId xmlns:p14="http://schemas.microsoft.com/office/powerpoint/2010/main" val="90635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DC844F-BE2A-6F43-9D90-E65F33F6840F}"/>
              </a:ext>
            </a:extLst>
          </p:cNvPr>
          <p:cNvSpPr>
            <a:spLocks noGrp="1"/>
          </p:cNvSpPr>
          <p:nvPr>
            <p:ph type="ctrTitle"/>
          </p:nvPr>
        </p:nvSpPr>
        <p:spPr>
          <a:xfrm>
            <a:off x="1524000" y="1122362"/>
            <a:ext cx="9144000" cy="4526083"/>
          </a:xfrm>
        </p:spPr>
        <p:txBody>
          <a:bodyPr anchor="t">
            <a:noAutofit/>
          </a:bodyPr>
          <a:lstStyle/>
          <a:p>
            <a:pPr algn="l">
              <a:lnSpc>
                <a:spcPct val="150000"/>
              </a:lnSpc>
            </a:pPr>
            <a:br>
              <a:rPr lang="pl-PL" sz="1800" dirty="0"/>
            </a:br>
            <a:r>
              <a:rPr lang="pl-PL" sz="1800" dirty="0"/>
              <a:t>Tematykę̨ </a:t>
            </a:r>
            <a:r>
              <a:rPr lang="pl-PL" sz="1800" dirty="0" err="1"/>
              <a:t>miniprojektów</a:t>
            </a:r>
            <a:r>
              <a:rPr lang="pl-PL" sz="1800" dirty="0"/>
              <a:t> </a:t>
            </a:r>
            <a:r>
              <a:rPr lang="pl-PL" sz="1800" dirty="0" err="1"/>
              <a:t>może</a:t>
            </a:r>
            <a:r>
              <a:rPr lang="pl-PL" sz="1800" dirty="0"/>
              <a:t> </a:t>
            </a:r>
            <a:r>
              <a:rPr lang="pl-PL" sz="1800" dirty="0" err="1"/>
              <a:t>zaproponowac</a:t>
            </a:r>
            <a:r>
              <a:rPr lang="pl-PL" sz="1800" dirty="0"/>
              <a:t>́ </a:t>
            </a:r>
            <a:r>
              <a:rPr lang="pl-PL" sz="1800" dirty="0" err="1"/>
              <a:t>zarówno</a:t>
            </a:r>
            <a:r>
              <a:rPr lang="pl-PL" sz="1800" dirty="0"/>
              <a:t> Uczestnik, Wnioskodawca jak i instytucja wprowadzająca w świat wolontariatu. Tematy </a:t>
            </a:r>
            <a:r>
              <a:rPr lang="pl-PL" sz="1800" dirty="0" err="1"/>
              <a:t>będa</a:t>
            </a:r>
            <a:r>
              <a:rPr lang="pl-PL" sz="1800" dirty="0"/>
              <a:t>̨ zatwierdzane przez </a:t>
            </a:r>
            <a:r>
              <a:rPr lang="pl-PL" sz="1800" dirty="0" err="1"/>
              <a:t>coacha</a:t>
            </a:r>
            <a:r>
              <a:rPr lang="pl-PL" sz="1800" dirty="0"/>
              <a:t>/opiekuna grup </a:t>
            </a:r>
            <a:r>
              <a:rPr lang="pl-PL" sz="1800" dirty="0" err="1"/>
              <a:t>realizujących</a:t>
            </a:r>
            <a:r>
              <a:rPr lang="pl-PL" sz="1800" dirty="0"/>
              <a:t> </a:t>
            </a:r>
            <a:r>
              <a:rPr lang="pl-PL" sz="1800" dirty="0" err="1"/>
              <a:t>miniprojekty</a:t>
            </a:r>
            <a:r>
              <a:rPr lang="pl-PL" sz="1800" dirty="0"/>
              <a:t> oraz przedstawiciela z organizacji NGO (kierownika projektu)</a:t>
            </a:r>
            <a:br>
              <a:rPr lang="pl-PL" sz="1800" dirty="0"/>
            </a:br>
            <a:br>
              <a:rPr lang="pl-PL" sz="1800" dirty="0"/>
            </a:br>
            <a:r>
              <a:rPr lang="pl-PL" sz="1800" dirty="0"/>
              <a:t>Realizacja </a:t>
            </a:r>
            <a:r>
              <a:rPr lang="pl-PL" sz="1800" dirty="0" err="1"/>
              <a:t>miniprojektu</a:t>
            </a:r>
            <a:r>
              <a:rPr lang="pl-PL" sz="1800" dirty="0"/>
              <a:t> wraz z podsumowaniem powinna trwać nie dłużej niż 5 miesięcy a udział w działaniach szkoleniowych od rozpoczęcia udziału w projekcie powinien zakończyć się nie później niż w czerwcu 2020 r. </a:t>
            </a:r>
            <a:br>
              <a:rPr lang="pl-PL" sz="1800" dirty="0"/>
            </a:br>
            <a:br>
              <a:rPr lang="pl-PL" sz="1800" dirty="0"/>
            </a:br>
            <a:br>
              <a:rPr lang="pl-PL" sz="1800" dirty="0"/>
            </a:br>
            <a:endParaRPr lang="pl-PL" sz="1800" dirty="0">
              <a:latin typeface="+mn-lt"/>
            </a:endParaRPr>
          </a:p>
        </p:txBody>
      </p:sp>
      <p:pic>
        <p:nvPicPr>
          <p:cNvPr id="10" name="Obraz 9" descr="FE_POWER_poziom_pl-1_rgb">
            <a:extLst>
              <a:ext uri="{FF2B5EF4-FFF2-40B4-BE49-F238E27FC236}">
                <a16:creationId xmlns:a16="http://schemas.microsoft.com/office/drawing/2014/main" id="{96771466-8984-6347-9E08-F92CADEB88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19840" y="-731"/>
            <a:ext cx="5753735" cy="741680"/>
          </a:xfrm>
          <a:prstGeom prst="rect">
            <a:avLst/>
          </a:prstGeom>
          <a:noFill/>
          <a:ln>
            <a:noFill/>
          </a:ln>
        </p:spPr>
      </p:pic>
    </p:spTree>
    <p:extLst>
      <p:ext uri="{BB962C8B-B14F-4D97-AF65-F5344CB8AC3E}">
        <p14:creationId xmlns:p14="http://schemas.microsoft.com/office/powerpoint/2010/main" val="56097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DC844F-BE2A-6F43-9D90-E65F33F6840F}"/>
              </a:ext>
            </a:extLst>
          </p:cNvPr>
          <p:cNvSpPr>
            <a:spLocks noGrp="1"/>
          </p:cNvSpPr>
          <p:nvPr>
            <p:ph type="ctrTitle"/>
          </p:nvPr>
        </p:nvSpPr>
        <p:spPr>
          <a:xfrm>
            <a:off x="1524000" y="1122362"/>
            <a:ext cx="9144000" cy="4526083"/>
          </a:xfrm>
        </p:spPr>
        <p:txBody>
          <a:bodyPr anchor="t">
            <a:noAutofit/>
          </a:bodyPr>
          <a:lstStyle/>
          <a:p>
            <a:pPr algn="l">
              <a:lnSpc>
                <a:spcPct val="150000"/>
              </a:lnSpc>
            </a:pPr>
            <a:br>
              <a:rPr lang="pl-PL" sz="1800" dirty="0"/>
            </a:br>
            <a:r>
              <a:rPr lang="pl-PL" sz="1800" dirty="0"/>
              <a:t>Opiekunowie </a:t>
            </a:r>
            <a:r>
              <a:rPr lang="pl-PL" sz="1800" dirty="0" err="1"/>
              <a:t>miniprojektów</a:t>
            </a:r>
            <a:r>
              <a:rPr lang="pl-PL" sz="1800" dirty="0"/>
              <a:t>:</a:t>
            </a:r>
            <a:br>
              <a:rPr lang="pl-PL" sz="1800" dirty="0"/>
            </a:br>
            <a:r>
              <a:rPr lang="pl-PL" sz="1800" b="1" dirty="0"/>
              <a:t>Fundacja Łódź Akademicka</a:t>
            </a:r>
            <a:br>
              <a:rPr lang="pl-PL" sz="1800" dirty="0"/>
            </a:br>
            <a:r>
              <a:rPr lang="pl-PL" sz="1800" dirty="0"/>
              <a:t>Michał Komorek: grupy: 1B, 2A, 2B, 5A, 7A, 7B, 8A, 8B, 9A</a:t>
            </a:r>
            <a:br>
              <a:rPr lang="pl-PL" sz="1800" dirty="0"/>
            </a:br>
            <a:r>
              <a:rPr lang="pl-PL" sz="1800" b="1" dirty="0"/>
              <a:t>Spółdzielnia Socjalna FADO</a:t>
            </a:r>
            <a:br>
              <a:rPr lang="pl-PL" sz="1800" dirty="0"/>
            </a:br>
            <a:r>
              <a:rPr lang="pl-PL" sz="1800" dirty="0"/>
              <a:t>Adam </a:t>
            </a:r>
            <a:r>
              <a:rPr lang="pl-PL" sz="1800" dirty="0" err="1"/>
              <a:t>Stromidło</a:t>
            </a:r>
            <a:r>
              <a:rPr lang="pl-PL" sz="1800" dirty="0"/>
              <a:t>. grupy: 3A, 3B, </a:t>
            </a:r>
            <a:br>
              <a:rPr lang="pl-PL" sz="1800" dirty="0"/>
            </a:br>
            <a:r>
              <a:rPr lang="pl-PL" sz="1800" dirty="0"/>
              <a:t>Opiekun grup: 10A, 10B – informacja zostanie przekazana po wyborze organizacji z którą współpracować będą grupy.</a:t>
            </a:r>
            <a:br>
              <a:rPr lang="pl-PL" sz="1800" dirty="0"/>
            </a:br>
            <a:r>
              <a:rPr lang="pl-PL" sz="1800" b="1" dirty="0"/>
              <a:t>Parlament Studentów RP</a:t>
            </a:r>
            <a:br>
              <a:rPr lang="pl-PL" sz="1800" dirty="0"/>
            </a:br>
            <a:r>
              <a:rPr lang="pl-PL" sz="1800" dirty="0"/>
              <a:t>Patryk Lisiecki. Grupy: 1A, 4a, 4B, 5B, 6A, 6B, 9B</a:t>
            </a:r>
            <a:br>
              <a:rPr lang="pl-PL" sz="1800" dirty="0"/>
            </a:br>
            <a:br>
              <a:rPr lang="pl-PL" sz="1800" dirty="0"/>
            </a:br>
            <a:br>
              <a:rPr lang="pl-PL" sz="1800" dirty="0"/>
            </a:br>
            <a:endParaRPr lang="pl-PL" sz="1800" dirty="0">
              <a:latin typeface="+mn-lt"/>
            </a:endParaRPr>
          </a:p>
        </p:txBody>
      </p:sp>
      <p:pic>
        <p:nvPicPr>
          <p:cNvPr id="10" name="Obraz 9" descr="FE_POWER_poziom_pl-1_rgb">
            <a:extLst>
              <a:ext uri="{FF2B5EF4-FFF2-40B4-BE49-F238E27FC236}">
                <a16:creationId xmlns:a16="http://schemas.microsoft.com/office/drawing/2014/main" id="{96771466-8984-6347-9E08-F92CADEB88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19840" y="-731"/>
            <a:ext cx="5753735" cy="741680"/>
          </a:xfrm>
          <a:prstGeom prst="rect">
            <a:avLst/>
          </a:prstGeom>
          <a:noFill/>
          <a:ln>
            <a:noFill/>
          </a:ln>
        </p:spPr>
      </p:pic>
    </p:spTree>
    <p:extLst>
      <p:ext uri="{BB962C8B-B14F-4D97-AF65-F5344CB8AC3E}">
        <p14:creationId xmlns:p14="http://schemas.microsoft.com/office/powerpoint/2010/main" val="387759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DC844F-BE2A-6F43-9D90-E65F33F6840F}"/>
              </a:ext>
            </a:extLst>
          </p:cNvPr>
          <p:cNvSpPr>
            <a:spLocks noGrp="1"/>
          </p:cNvSpPr>
          <p:nvPr>
            <p:ph type="ctrTitle"/>
          </p:nvPr>
        </p:nvSpPr>
        <p:spPr>
          <a:xfrm>
            <a:off x="1524000" y="1482629"/>
            <a:ext cx="9144000" cy="4917969"/>
          </a:xfrm>
        </p:spPr>
        <p:txBody>
          <a:bodyPr anchor="t">
            <a:noAutofit/>
          </a:bodyPr>
          <a:lstStyle/>
          <a:p>
            <a:pPr algn="l"/>
            <a:r>
              <a:rPr lang="pl-PL" sz="1400" b="1" dirty="0"/>
              <a:t>1. Kto jest odpowiedzialny prawnie za realizację projektu? </a:t>
            </a:r>
            <a:br>
              <a:rPr lang="pl-PL" sz="1400" dirty="0"/>
            </a:br>
            <a:r>
              <a:rPr lang="pl-PL" sz="1400" i="1" dirty="0"/>
              <a:t>Za realizację </a:t>
            </a:r>
            <a:r>
              <a:rPr lang="pl-PL" sz="1400" i="1" dirty="0" err="1"/>
              <a:t>miniprojektów</a:t>
            </a:r>
            <a:r>
              <a:rPr lang="pl-PL" sz="1400" i="1" dirty="0"/>
              <a:t>, zgodnie z założeniami przedstawionymi we wniosku o dofinansowanie odpowiedzialny jest beneficjent, czyli Fundacja Łódź Akademicka. </a:t>
            </a:r>
            <a:br>
              <a:rPr lang="pl-PL" sz="1400" i="1" dirty="0"/>
            </a:br>
            <a:br>
              <a:rPr lang="pl-PL" sz="1400" dirty="0"/>
            </a:br>
            <a:r>
              <a:rPr lang="pl-PL" sz="1400" b="1" dirty="0"/>
              <a:t>2. Czy jego niepowodzenie wiążę się z tym, że nie zaliczymy warsztatu? Mimo, że mamy obecności i podjęliśmy próbę jego realizacji. I czy wiąże się to z jakimiś obciążeniami finansowymi? </a:t>
            </a:r>
            <a:br>
              <a:rPr lang="pl-PL" sz="1400" b="1" dirty="0"/>
            </a:br>
            <a:r>
              <a:rPr lang="pl-PL" sz="1400" i="1" dirty="0"/>
              <a:t>Beneficjent poprzez zatrudnionych opiekunów, nadzoruje realizację </a:t>
            </a:r>
            <a:r>
              <a:rPr lang="pl-PL" sz="1400" i="1" dirty="0" err="1"/>
              <a:t>miniprojektów</a:t>
            </a:r>
            <a:r>
              <a:rPr lang="pl-PL" sz="1400" i="1" dirty="0"/>
              <a:t>. Organizacja </a:t>
            </a:r>
            <a:r>
              <a:rPr lang="pl-PL" sz="1400" i="1" dirty="0" err="1"/>
              <a:t>miniprojektów</a:t>
            </a:r>
            <a:r>
              <a:rPr lang="pl-PL" sz="1400" i="1" dirty="0"/>
              <a:t> wymaga od grupy oraz opiekuna współpracy. Zaliczenie udziału w projekcie nie będzie wiązało się z wynikami </a:t>
            </a:r>
            <a:r>
              <a:rPr lang="pl-PL" sz="1400" i="1" dirty="0" err="1"/>
              <a:t>miniprojektu</a:t>
            </a:r>
            <a:r>
              <a:rPr lang="pl-PL" sz="1400" i="1" dirty="0"/>
              <a:t> a </a:t>
            </a:r>
            <a:r>
              <a:rPr lang="pl-PL" sz="1400" i="1" dirty="0" err="1"/>
              <a:t>obligaotryjny</a:t>
            </a:r>
            <a:r>
              <a:rPr lang="pl-PL" sz="1400" i="1" dirty="0"/>
              <a:t> jest udział w spotkaniach projektowych organizowanych przez opiekuna. Realizacja </a:t>
            </a:r>
            <a:r>
              <a:rPr lang="pl-PL" sz="1400" i="1" dirty="0" err="1"/>
              <a:t>miniprojektu</a:t>
            </a:r>
            <a:r>
              <a:rPr lang="pl-PL" sz="1400" i="1" dirty="0"/>
              <a:t> nie ma związku z obciążeniami finansowymi. Budżet na realizację projektów został przewidziany przez Beneficjenta, a uczestnicy nie odpowiadają materialnie za realizację projektów bądź ich niepowodzenie. </a:t>
            </a:r>
            <a:br>
              <a:rPr lang="pl-PL" sz="1400" dirty="0"/>
            </a:br>
            <a:br>
              <a:rPr lang="pl-PL" sz="1400" dirty="0"/>
            </a:br>
            <a:r>
              <a:rPr lang="pl-PL" sz="1400" b="1" dirty="0"/>
              <a:t>3. W jaki sposób będziemy rozliczani z realizacji projektu? Czy dostaniemy wcześniej jakiś wzór protokołu, pytań, do których będziemy mogli się przygotować? Albo czy powinniśmy przygotować jakiś zestaw naszych dokumentów, które tworzymy przy planowaniu tego projektu? </a:t>
            </a:r>
            <a:br>
              <a:rPr lang="pl-PL" sz="1400" dirty="0"/>
            </a:br>
            <a:br>
              <a:rPr lang="pl-PL" sz="1400" dirty="0"/>
            </a:br>
            <a:r>
              <a:rPr lang="pl-PL" sz="1400" i="1" dirty="0"/>
              <a:t>Wzór dokumentu, Karta realizacji projektu stanowi obligatoryjny załącznik do wypełnienia. Dokument znajduje się na stronie projektu oraz będzie przekazany grupom przez opiekuna. </a:t>
            </a:r>
          </a:p>
        </p:txBody>
      </p:sp>
      <p:pic>
        <p:nvPicPr>
          <p:cNvPr id="6" name="Obraz 5" descr="FE_POWER_poziom_pl-1_rgb">
            <a:extLst>
              <a:ext uri="{FF2B5EF4-FFF2-40B4-BE49-F238E27FC236}">
                <a16:creationId xmlns:a16="http://schemas.microsoft.com/office/drawing/2014/main" id="{E02D3249-0C55-1646-92BF-F7B589899F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19840" y="-731"/>
            <a:ext cx="5753735" cy="741680"/>
          </a:xfrm>
          <a:prstGeom prst="rect">
            <a:avLst/>
          </a:prstGeom>
          <a:noFill/>
          <a:ln>
            <a:noFill/>
          </a:ln>
        </p:spPr>
      </p:pic>
      <p:sp>
        <p:nvSpPr>
          <p:cNvPr id="10" name="pole tekstowe 9">
            <a:extLst>
              <a:ext uri="{FF2B5EF4-FFF2-40B4-BE49-F238E27FC236}">
                <a16:creationId xmlns:a16="http://schemas.microsoft.com/office/drawing/2014/main" id="{11F75B65-EF91-D84D-A3C1-81D011009458}"/>
              </a:ext>
            </a:extLst>
          </p:cNvPr>
          <p:cNvSpPr txBox="1"/>
          <p:nvPr/>
        </p:nvSpPr>
        <p:spPr>
          <a:xfrm>
            <a:off x="1524000" y="740949"/>
            <a:ext cx="9331568" cy="646331"/>
          </a:xfrm>
          <a:prstGeom prst="rect">
            <a:avLst/>
          </a:prstGeom>
          <a:noFill/>
        </p:spPr>
        <p:txBody>
          <a:bodyPr wrap="square" rtlCol="0">
            <a:spAutoFit/>
          </a:bodyPr>
          <a:lstStyle/>
          <a:p>
            <a:endParaRPr lang="pl-PL" dirty="0"/>
          </a:p>
          <a:p>
            <a:r>
              <a:rPr lang="pl-PL" dirty="0"/>
              <a:t>Odpowiedzi na pojawiające się pytania</a:t>
            </a:r>
          </a:p>
        </p:txBody>
      </p:sp>
      <p:pic>
        <p:nvPicPr>
          <p:cNvPr id="2051" name="Obraz 2">
            <a:extLst>
              <a:ext uri="{FF2B5EF4-FFF2-40B4-BE49-F238E27FC236}">
                <a16:creationId xmlns:a16="http://schemas.microsoft.com/office/drawing/2014/main" id="{B7131F84-6B0F-EB44-8140-C8CE84927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76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Obraz 4">
            <a:extLst>
              <a:ext uri="{FF2B5EF4-FFF2-40B4-BE49-F238E27FC236}">
                <a16:creationId xmlns:a16="http://schemas.microsoft.com/office/drawing/2014/main" id="{0C59A2FF-00B3-0749-B3BC-3191E9D25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77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Obraz 3">
            <a:extLst>
              <a:ext uri="{FF2B5EF4-FFF2-40B4-BE49-F238E27FC236}">
                <a16:creationId xmlns:a16="http://schemas.microsoft.com/office/drawing/2014/main" id="{557D920B-273E-6540-9176-3020D0BC15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3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DC844F-BE2A-6F43-9D90-E65F33F6840F}"/>
              </a:ext>
            </a:extLst>
          </p:cNvPr>
          <p:cNvSpPr>
            <a:spLocks noGrp="1"/>
          </p:cNvSpPr>
          <p:nvPr>
            <p:ph type="ctrTitle"/>
          </p:nvPr>
        </p:nvSpPr>
        <p:spPr>
          <a:xfrm>
            <a:off x="1524000" y="1199082"/>
            <a:ext cx="9144000" cy="4917969"/>
          </a:xfrm>
        </p:spPr>
        <p:txBody>
          <a:bodyPr anchor="t">
            <a:noAutofit/>
          </a:bodyPr>
          <a:lstStyle/>
          <a:p>
            <a:pPr algn="l"/>
            <a:br>
              <a:rPr lang="pl-PL" sz="1400" dirty="0"/>
            </a:br>
            <a:r>
              <a:rPr lang="pl-PL" sz="1400" b="1" dirty="0"/>
              <a:t>4.  Poprosimy o klarowne zasady jak taki projekt ma wyglądać? Co może zostać sfinansowane. Chcielibyśmy dostać taką informację aby móc się do tego odnieść i zobaczyć, czy nasz projekt wpisuje się w te ramy - organizacyjne i budżetowe (kategorie wydatków).  </a:t>
            </a:r>
            <a:br>
              <a:rPr lang="pl-PL" sz="1400" dirty="0"/>
            </a:br>
            <a:r>
              <a:rPr lang="pl-PL" sz="1400" i="1" dirty="0"/>
              <a:t>Zasady realizacji </a:t>
            </a:r>
            <a:r>
              <a:rPr lang="pl-PL" sz="1400" i="1" dirty="0" err="1"/>
              <a:t>miniprojektów</a:t>
            </a:r>
            <a:r>
              <a:rPr lang="pl-PL" sz="1400" i="1" dirty="0"/>
              <a:t> wynikają z załączonej dokumentacji, m.in. Karty realizacji projektu oraz są wypracowywane przez grupę wspólnie z opiekunem. Akceptacje wydatków przeprowadza opiekun/</a:t>
            </a:r>
            <a:r>
              <a:rPr lang="pl-PL" sz="1400" i="1" dirty="0" err="1"/>
              <a:t>coatch</a:t>
            </a:r>
            <a:r>
              <a:rPr lang="pl-PL" sz="1400" i="1" dirty="0"/>
              <a:t> a następnie kierownik projektu na przedłożonej Karcie realizacji projektu. </a:t>
            </a:r>
            <a:br>
              <a:rPr lang="pl-PL" sz="1400" dirty="0"/>
            </a:br>
            <a:br>
              <a:rPr lang="pl-PL" sz="1400" dirty="0"/>
            </a:br>
            <a:r>
              <a:rPr lang="pl-PL" sz="1400" b="1" dirty="0"/>
              <a:t>5. Na jakie dane mają zostać wypisywane faktury? </a:t>
            </a:r>
            <a:br>
              <a:rPr lang="pl-PL" sz="1400" dirty="0"/>
            </a:br>
            <a:r>
              <a:rPr lang="pl-PL" sz="1400" i="1" dirty="0"/>
              <a:t>Fundacja Łódź Akademicka</a:t>
            </a:r>
            <a:br>
              <a:rPr lang="pl-PL" sz="1400" i="1" dirty="0"/>
            </a:br>
            <a:r>
              <a:rPr lang="pl-PL" sz="1400" i="1" dirty="0"/>
              <a:t>Al. Politechniki 4/173</a:t>
            </a:r>
            <a:br>
              <a:rPr lang="pl-PL" sz="1400" i="1" dirty="0"/>
            </a:br>
            <a:r>
              <a:rPr lang="pl-PL" sz="1400" i="1" dirty="0"/>
              <a:t>93-590 Łódź</a:t>
            </a:r>
            <a:br>
              <a:rPr lang="pl-PL" sz="1400" i="1" dirty="0"/>
            </a:br>
            <a:r>
              <a:rPr lang="pl-PL" sz="1400" i="1" dirty="0"/>
              <a:t>NIP: 7252012437</a:t>
            </a:r>
            <a:br>
              <a:rPr lang="pl-PL" sz="1400" dirty="0"/>
            </a:br>
            <a:br>
              <a:rPr lang="pl-PL" sz="1400" dirty="0"/>
            </a:br>
            <a:r>
              <a:rPr lang="pl-PL" sz="1400" b="1" dirty="0"/>
              <a:t>6. Jaki status prawny będzie miała wskazana przez nas organizacja w tym projekcie ( beneficjenta, partnera, itp. ) ?? Czy umowa jest podpisywana ze świetlicą (jest Stowarzyszeniem) czy z osobą fizyczną, która jest pracownikiem tej świetlicy? </a:t>
            </a:r>
            <a:br>
              <a:rPr lang="pl-PL" sz="1400" b="1" dirty="0"/>
            </a:br>
            <a:r>
              <a:rPr lang="pl-PL" sz="1400" i="1" dirty="0"/>
              <a:t>Partnerów w projekcie jest 3, Fundacja Łódź Akademicka, Spółdzielnia Socjalna „FADO” oraz Parlament Studentów RP. Organizacje z którymi realizowane są </a:t>
            </a:r>
            <a:r>
              <a:rPr lang="pl-PL" sz="1400" i="1" dirty="0" err="1"/>
              <a:t>miniprojektu</a:t>
            </a:r>
            <a:r>
              <a:rPr lang="pl-PL" sz="1400" i="1" dirty="0"/>
              <a:t> nie przyłączają do projektu formalnie jako partner a są jedynie pomysłodawcą dla idei w realizowanych projektach i dzięki temu stają się beneficjentem tych działań. </a:t>
            </a:r>
            <a:br>
              <a:rPr lang="pl-PL" sz="1400" i="1" dirty="0"/>
            </a:br>
            <a:br>
              <a:rPr lang="pl-PL" sz="1400" i="1" dirty="0"/>
            </a:br>
            <a:r>
              <a:rPr lang="pl-PL" sz="1400" b="1" dirty="0"/>
              <a:t>7. Jaki zakres ma mieć promocja naszego projektu? Czy dostaniemy grafiki, logotypy, identyfikację wizualną projektu? Aby wszystko mogło być spójne. Czy wystarczy jak nasz projekt zostanie wypromowany na stronach/</a:t>
            </a:r>
            <a:r>
              <a:rPr lang="pl-PL" sz="1400" b="1" dirty="0" err="1"/>
              <a:t>fb</a:t>
            </a:r>
            <a:r>
              <a:rPr lang="pl-PL" sz="1400" b="1" dirty="0"/>
              <a:t> stowarzyszenia, z którym współpracujemy? Czy powinniśmy stworzyć jeszcze jakiś materiał o naszym projekcie na stronę projektu? </a:t>
            </a:r>
            <a:br>
              <a:rPr lang="pl-PL" sz="1400" b="1" dirty="0"/>
            </a:br>
            <a:r>
              <a:rPr lang="pl-PL" sz="1400" i="1" dirty="0"/>
              <a:t>Promocja projektu jest realizowana na poziomie biura projektu i beneficjenta zgodnie z wytycznymi w zakresie promocji Programu Operacyjnego Wiedza Edukacja Rozwój. Opiekunowie </a:t>
            </a:r>
            <a:r>
              <a:rPr lang="pl-PL" sz="1400" i="1" dirty="0" err="1"/>
              <a:t>miniprojektów</a:t>
            </a:r>
            <a:r>
              <a:rPr lang="pl-PL" sz="1400" i="1" dirty="0"/>
              <a:t> otrzymają wytyczne które dotyczą plakatów oraz koniecznego oznaczenia jeśli będzie to możliwe. Prezentacja efektów realizacji </a:t>
            </a:r>
            <a:r>
              <a:rPr lang="pl-PL" sz="1400" i="1" dirty="0" err="1"/>
              <a:t>miniprojektów</a:t>
            </a:r>
            <a:r>
              <a:rPr lang="pl-PL" sz="1400" i="1" dirty="0"/>
              <a:t> odbywać się będzie na prezentacji stanowiącej załącznik do niniejszej dokumentacji. </a:t>
            </a:r>
            <a:br>
              <a:rPr lang="pl-PL" sz="1400" dirty="0"/>
            </a:br>
            <a:endParaRPr lang="pl-PL" sz="1400" dirty="0"/>
          </a:p>
        </p:txBody>
      </p:sp>
      <p:pic>
        <p:nvPicPr>
          <p:cNvPr id="6" name="Obraz 5" descr="FE_POWER_poziom_pl-1_rgb">
            <a:extLst>
              <a:ext uri="{FF2B5EF4-FFF2-40B4-BE49-F238E27FC236}">
                <a16:creationId xmlns:a16="http://schemas.microsoft.com/office/drawing/2014/main" id="{E02D3249-0C55-1646-92BF-F7B589899F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19840" y="-731"/>
            <a:ext cx="5753735" cy="741680"/>
          </a:xfrm>
          <a:prstGeom prst="rect">
            <a:avLst/>
          </a:prstGeom>
          <a:noFill/>
          <a:ln>
            <a:noFill/>
          </a:ln>
        </p:spPr>
      </p:pic>
      <p:sp>
        <p:nvSpPr>
          <p:cNvPr id="10" name="pole tekstowe 9">
            <a:extLst>
              <a:ext uri="{FF2B5EF4-FFF2-40B4-BE49-F238E27FC236}">
                <a16:creationId xmlns:a16="http://schemas.microsoft.com/office/drawing/2014/main" id="{11F75B65-EF91-D84D-A3C1-81D011009458}"/>
              </a:ext>
            </a:extLst>
          </p:cNvPr>
          <p:cNvSpPr txBox="1"/>
          <p:nvPr/>
        </p:nvSpPr>
        <p:spPr>
          <a:xfrm>
            <a:off x="1524000" y="740949"/>
            <a:ext cx="9331568" cy="646331"/>
          </a:xfrm>
          <a:prstGeom prst="rect">
            <a:avLst/>
          </a:prstGeom>
          <a:noFill/>
        </p:spPr>
        <p:txBody>
          <a:bodyPr wrap="square" rtlCol="0">
            <a:spAutoFit/>
          </a:bodyPr>
          <a:lstStyle/>
          <a:p>
            <a:endParaRPr lang="pl-PL" dirty="0"/>
          </a:p>
          <a:p>
            <a:r>
              <a:rPr lang="pl-PL" dirty="0"/>
              <a:t>Odpowiedzi na pojawiające się pytania</a:t>
            </a:r>
          </a:p>
        </p:txBody>
      </p:sp>
      <p:pic>
        <p:nvPicPr>
          <p:cNvPr id="2051" name="Obraz 2">
            <a:extLst>
              <a:ext uri="{FF2B5EF4-FFF2-40B4-BE49-F238E27FC236}">
                <a16:creationId xmlns:a16="http://schemas.microsoft.com/office/drawing/2014/main" id="{B7131F84-6B0F-EB44-8140-C8CE84927A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76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Obraz 4">
            <a:extLst>
              <a:ext uri="{FF2B5EF4-FFF2-40B4-BE49-F238E27FC236}">
                <a16:creationId xmlns:a16="http://schemas.microsoft.com/office/drawing/2014/main" id="{0C59A2FF-00B3-0749-B3BC-3191E9D25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77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Obraz 3">
            <a:extLst>
              <a:ext uri="{FF2B5EF4-FFF2-40B4-BE49-F238E27FC236}">
                <a16:creationId xmlns:a16="http://schemas.microsoft.com/office/drawing/2014/main" id="{557D920B-273E-6540-9176-3020D0BC15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5043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966</Words>
  <Application>Microsoft Macintosh PowerPoint</Application>
  <PresentationFormat>Panoramiczny</PresentationFormat>
  <Paragraphs>14</Paragraphs>
  <Slides>7</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vt:i4>
      </vt:variant>
    </vt:vector>
  </HeadingPairs>
  <TitlesOfParts>
    <vt:vector size="11" baseType="lpstr">
      <vt:lpstr>Arial</vt:lpstr>
      <vt:lpstr>Calibri</vt:lpstr>
      <vt:lpstr>Calibri Light</vt:lpstr>
      <vt:lpstr>Motyw pakietu Office</vt:lpstr>
      <vt:lpstr>          Webinarium: Zasady realizacji miniprojektów                    </vt:lpstr>
      <vt:lpstr>Miniprojekty w inicjatywie Warsztat lidera  Po zrealizowaniu szkoleń, 5 bloków szkoleniowych (100h szkoleń), każdy z uczestników wraz z grupą licząca 6os.będzie miał za zadanie zrealizować tzw.miniprojekt. Grupy zostaną zaproszone do współpracy z np.NGO, gdzie ich zadaniem będzie zaplanowanie, zorganizowanie i koordynowanie inicjatywy społecznej o charakterze lokalnym m.in.z solidarnością międzypokoleniową, pomocą potrzebującym członkom wspólnoty lokalnej. Tematy wybiorą BO pod kątem swoich możliwości i zainteresowań. Dla każdej z podgrup zostały zaplanowane koszty na realizację miniprojektów-niezbędne materiały, sprzęty i usługi. Sesje podsumowujące miniprojekty pozwolą na refleksję i analizę działań.   </vt:lpstr>
      <vt:lpstr> Realizacja miniprojektów składa się z 8 kroków jego realizacji: KROK 1 Pomysł na projekt KROK 2 Sformułowanie tematu  KROK 3 Konsultacje z coachem/opiekunem celu pracy, omówienie form i harmonogramu działań KROK 4 Przydzielenie zadań KROK 5 Realizacja projektu KROK 6 Prezentacja efektów  KROK 7 Ocena  KROK 8 Ewaluacja  </vt:lpstr>
      <vt:lpstr> Tematykę̨ miniprojektów może zaproponować zarówno Uczestnik, Wnioskodawca jak i instytucja wprowadzająca w świat wolontariatu. Tematy będą zatwierdzane przez coacha/opiekuna grup realizujących miniprojekty oraz przedstawiciela z organizacji NGO (kierownika projektu)  Realizacja miniprojektu wraz z podsumowaniem powinna trwać nie dłużej niż 5 miesięcy a udział w działaniach szkoleniowych od rozpoczęcia udziału w projekcie powinien zakończyć się nie później niż w czerwcu 2020 r.    </vt:lpstr>
      <vt:lpstr> Opiekunowie miniprojektów: Fundacja Łódź Akademicka Michał Komorek: grupy: 1B, 2A, 2B, 5A, 7A, 7B, 8A, 8B, 9A Spółdzielnia Socjalna FADO Adam Stromidło. grupy: 3A, 3B,  Opiekun grup: 10A, 10B – informacja zostanie przekazana po wyborze organizacji z którą współpracować będą grupy. Parlament Studentów RP Patryk Lisiecki. Grupy: 1A, 4a, 4B, 5B, 6A, 6B, 9B   </vt:lpstr>
      <vt:lpstr>1. Kto jest odpowiedzialny prawnie za realizację projektu?  Za realizację miniprojektów, zgodnie z założeniami przedstawionymi we wniosku o dofinansowanie odpowiedzialny jest beneficjent, czyli Fundacja Łódź Akademicka.   2. Czy jego niepowodzenie wiążę się z tym, że nie zaliczymy warsztatu? Mimo, że mamy obecności i podjęliśmy próbę jego realizacji. I czy wiąże się to z jakimiś obciążeniami finansowymi?  Beneficjent poprzez zatrudnionych opiekunów, nadzoruje realizację miniprojektów. Organizacja miniprojektów wymaga od grupy oraz opiekuna współpracy. Zaliczenie udziału w projekcie nie będzie wiązało się z wynikami miniprojektu a obligaotryjny jest udział w spotkaniach projektowych organizowanych przez opiekuna. Realizacja miniprojektu nie ma związku z obciążeniami finansowymi. Budżet na realizację projektów został przewidziany przez Beneficjenta, a uczestnicy nie odpowiadają materialnie za realizację projektów bądź ich niepowodzenie.   3. W jaki sposób będziemy rozliczani z realizacji projektu? Czy dostaniemy wcześniej jakiś wzór protokołu, pytań, do których będziemy mogli się przygotować? Albo czy powinniśmy przygotować jakiś zestaw naszych dokumentów, które tworzymy przy planowaniu tego projektu?   Wzór dokumentu, Karta realizacji projektu stanowi obligatoryjny załącznik do wypełnienia. Dokument znajduje się na stronie projektu oraz będzie przekazany grupom przez opiekuna. </vt:lpstr>
      <vt:lpstr> 4.  Poprosimy o klarowne zasady jak taki projekt ma wyglądać? Co może zostać sfinansowane. Chcielibyśmy dostać taką informację aby móc się do tego odnieść i zobaczyć, czy nasz projekt wpisuje się w te ramy - organizacyjne i budżetowe (kategorie wydatków).   Zasady realizacji miniprojektów wynikają z załączonej dokumentacji, m.in. Karty realizacji projektu oraz są wypracowywane przez grupę wspólnie z opiekunem. Akceptacje wydatków przeprowadza opiekun/coatch a następnie kierownik projektu na przedłożonej Karcie realizacji projektu.   5. Na jakie dane mają zostać wypisywane faktury?  Fundacja Łódź Akademicka Al. Politechniki 4/173 93-590 Łódź NIP: 7252012437  6. Jaki status prawny będzie miała wskazana przez nas organizacja w tym projekcie ( beneficjenta, partnera, itp. ) ?? Czy umowa jest podpisywana ze świetlicą (jest Stowarzyszeniem) czy z osobą fizyczną, która jest pracownikiem tej świetlicy?  Partnerów w projekcie jest 3, Fundacja Łódź Akademicka, Spółdzielnia Socjalna „FADO” oraz Parlament Studentów RP. Organizacje z którymi realizowane są miniprojektu nie przyłączają do projektu formalnie jako partner a są jedynie pomysłodawcą dla idei w realizowanych projektach i dzięki temu stają się beneficjentem tych działań.   7. Jaki zakres ma mieć promocja naszego projektu? Czy dostaniemy grafiki, logotypy, identyfikację wizualną projektu? Aby wszystko mogło być spójne. Czy wystarczy jak nasz projekt zostanie wypromowany na stronach/fb stowarzyszenia, z którym współpracujemy? Czy powinniśmy stworzyć jeszcze jakiś materiał o naszym projekcie na stronę projektu?  Promocja projektu jest realizowana na poziomie biura projektu i beneficjenta zgodnie z wytycznymi w zakresie promocji Programu Operacyjnego Wiedza Edukacja Rozwój. Opiekunowie miniprojektów otrzymają wytyczne które dotyczą plakatów oraz koniecznego oznaczenia jeśli będzie to możliwe. Prezentacja efektów realizacji miniprojektów odbywać się będzie na prezentacji stanowiącej załącznik do niniejszej dokumentacji.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Każda z podgrup licząca 6os.będzie miała za zadanie zrealizować tzw.miniprojekt. Grupy zostaną zaproszone do współpracy z np.NGO, gdzie ich zadaniem będzie zaplanowanie, zorganizowanie i koordynowanie inicjatywy społecznej o charakterze lokalnym m.in.z solidarnością międzypokoleniową, pomocą potrzebującym członkom wspólnoty lokalnej. Tematy wybiorą BO pod kątem swoich możliwości i zainteresowań. Dla każdej z podgrup zostały zaplanowane koszty na realizację miniprojektów-niezbędne materiały, sprzęty i usługi oraz wynagrodzenie opiekuna/mentora podgrupy,który będzie pomagał i ukierunkował działania aby podgrupa osiągnęła sukces. Sesje podsumowujące miniprojekty pozwolą na refleksję i analizę działań.   Następnie zostanie zrealizowany cykl warsztatów pod nazwą "Warsztatu Lidera" a ostatnim ogniwem będzie realizacja "miniprojektów". Grupy zostaną zaproszone do współpracy z np.NGO, gdzie ich zadaniem będzie zaplanowanie, zorganizowanie i koordynowanie inicjatywy społecznej o charakterze lokalnym m.in.z solidarnością międzypokoleniową, pomocą potrzebującym członkom wspólnoty lokalnej. Realizacja miniprojektów pozwoli w praktyczny sposób zweryfikować a także rozwinąć nabyte w trakcie wcześniejszych warsztatów kompetencje.Tematy wybiorą BO pod kątem swoich możliwości i zainteresowań. Dla każdej z podgrup zostały zaplanowane koszty na realizację miniprojektów - niezbędne materiały, sprzęty i usługi oraz wynagrodzenie opiekuna/mentora podgrupy, który będzie pomagał i ukierunkował działania aby podgrupa osiągnęła sukces. Sesje podsumowujące miniprojekty pozwolą na refleksję i analizę działań.  </dc:title>
  <dc:creator>Hubert Gęsiarz RCOP</dc:creator>
  <cp:lastModifiedBy>Hubert Gęsiarz RCOP</cp:lastModifiedBy>
  <cp:revision>14</cp:revision>
  <dcterms:created xsi:type="dcterms:W3CDTF">2020-04-27T15:18:37Z</dcterms:created>
  <dcterms:modified xsi:type="dcterms:W3CDTF">2020-04-29T14:23:00Z</dcterms:modified>
</cp:coreProperties>
</file>